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sldIdLst>
    <p:sldId id="256" r:id="rId5"/>
    <p:sldId id="277" r:id="rId6"/>
    <p:sldId id="276" r:id="rId7"/>
    <p:sldId id="279" r:id="rId8"/>
    <p:sldId id="269" r:id="rId9"/>
    <p:sldId id="262" r:id="rId10"/>
    <p:sldId id="263" r:id="rId11"/>
    <p:sldId id="264" r:id="rId12"/>
    <p:sldId id="274" r:id="rId13"/>
    <p:sldId id="265" r:id="rId14"/>
    <p:sldId id="275" r:id="rId15"/>
    <p:sldId id="270" r:id="rId16"/>
    <p:sldId id="266" r:id="rId17"/>
    <p:sldId id="267" r:id="rId18"/>
    <p:sldId id="268" r:id="rId19"/>
    <p:sldId id="271" r:id="rId20"/>
    <p:sldId id="278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29">
          <p15:clr>
            <a:srgbClr val="A4A3A4"/>
          </p15:clr>
        </p15:guide>
        <p15:guide id="3" orient="horz" pos="2694">
          <p15:clr>
            <a:srgbClr val="A4A3A4"/>
          </p15:clr>
        </p15:guide>
        <p15:guide id="4" orient="horz" pos="3178">
          <p15:clr>
            <a:srgbClr val="A4A3A4"/>
          </p15:clr>
        </p15:guide>
        <p15:guide id="5" pos="2880">
          <p15:clr>
            <a:srgbClr val="A4A3A4"/>
          </p15:clr>
        </p15:guide>
        <p15:guide id="6" pos="3037">
          <p15:clr>
            <a:srgbClr val="A4A3A4"/>
          </p15:clr>
        </p15:guide>
        <p15:guide id="7" pos="54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5221" autoAdjust="0"/>
  </p:normalViewPr>
  <p:slideViewPr>
    <p:cSldViewPr snapToGrid="0" snapToObjects="1" showGuides="1">
      <p:cViewPr varScale="1">
        <p:scale>
          <a:sx n="70" d="100"/>
          <a:sy n="70" d="100"/>
        </p:scale>
        <p:origin x="1392" y="66"/>
      </p:cViewPr>
      <p:guideLst>
        <p:guide orient="horz" pos="2160"/>
        <p:guide orient="horz" pos="1729"/>
        <p:guide orient="horz" pos="2694"/>
        <p:guide orient="horz" pos="3178"/>
        <p:guide pos="2880"/>
        <p:guide pos="3037"/>
        <p:guide pos="54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BBEC20-1857-4D8F-B716-6BD75DADFD79}" type="datetimeFigureOut">
              <a:rPr lang="en-US" smtClean="0"/>
              <a:pPr/>
              <a:t>8/2/2015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34F950-6EDD-4449-B276-594DF59E5A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4F950-6EDD-4449-B276-594DF59E5A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5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3-0312 Red PPT template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557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880" y="4770120"/>
            <a:ext cx="4372446" cy="1090295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8640" y="3048317"/>
            <a:ext cx="4358640" cy="1470025"/>
          </a:xfrm>
        </p:spPr>
        <p:txBody>
          <a:bodyPr lIns="18288" rIns="18288" anchor="b">
            <a:noAutofit/>
          </a:bodyPr>
          <a:lstStyle>
            <a:lvl1pPr algn="r">
              <a:defRPr sz="6000" b="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F630C-F8AE-4E96-8375-2AAB6903DB3A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2E19-A7C5-42C0-8D7B-FA5601E66457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8429-00B7-4142-82E5-A89726238737}" type="datetime1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803EF-2087-46A6-8218-66F8468D03FA}" type="datetime1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B6219-8827-489B-BBA9-850FF3BD1CB6}" type="datetime1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5438" y="819785"/>
            <a:ext cx="4110037" cy="53292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4587875" y="819785"/>
            <a:ext cx="4111625" cy="258762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587875" y="3559810"/>
            <a:ext cx="4111625" cy="258921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D32-63C2-4DB6-9BDB-1D09D814A17C}" type="datetime1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FE6B-C903-49E0-BAE8-D8CABD14347F}" type="datetime1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16FD-FE40-4F94-AA0D-4B3ADD287FC9}" type="datetime1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171A-A02B-4DD0-AC88-6A070143F5DD}" type="datetime1">
              <a:rPr lang="en-US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bar_standard.jpg"/>
          <p:cNvPicPr>
            <a:picLocks noChangeAspect="1"/>
          </p:cNvPicPr>
          <p:nvPr/>
        </p:nvPicPr>
        <p:blipFill>
          <a:blip r:embed="rId11" cstate="print"/>
          <a:srcRect l="212"/>
          <a:stretch>
            <a:fillRect/>
          </a:stretch>
        </p:blipFill>
        <p:spPr>
          <a:xfrm>
            <a:off x="0" y="6608640"/>
            <a:ext cx="9162288" cy="2569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21792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60960"/>
            <a:ext cx="8351837" cy="49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823914"/>
            <a:ext cx="8351837" cy="530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9120" y="6347460"/>
            <a:ext cx="906780" cy="2611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943F-EBF0-4FC8-AC0C-FDFB3AB34583}" type="datetime1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08640"/>
            <a:ext cx="2895600" cy="256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780" y="6608640"/>
            <a:ext cx="822960" cy="2493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385F9DC-96B0-4AB2-B89A-A2E2E5B7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8" r:id="rId5"/>
    <p:sldLayoutId id="2147483656" r:id="rId6"/>
    <p:sldLayoutId id="2147483653" r:id="rId7"/>
    <p:sldLayoutId id="2147483654" r:id="rId8"/>
    <p:sldLayoutId id="214748365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 3" pitchFamily="18" charset="2"/>
        <a:buChar char="´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47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25" indent="-174625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68275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240" y="1381761"/>
            <a:ext cx="5598160" cy="3136582"/>
          </a:xfrm>
        </p:spPr>
        <p:txBody>
          <a:bodyPr/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BLM Rig Study Air Monitoring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1029" y="4760850"/>
            <a:ext cx="5641541" cy="1090295"/>
          </a:xfrm>
        </p:spPr>
        <p:txBody>
          <a:bodyPr/>
          <a:lstStyle/>
          <a:p>
            <a:pPr algn="l"/>
            <a:r>
              <a:rPr lang="en-US" dirty="0" smtClean="0">
                <a:latin typeface="Cambria" panose="02040503050406030204" pitchFamily="18" charset="0"/>
              </a:rPr>
              <a:t>Meeting: January 12, 2015</a:t>
            </a:r>
            <a:endParaRPr lang="en-US" dirty="0">
              <a:latin typeface="Cambria" panose="02040503050406030204" pitchFamily="18" charset="0"/>
            </a:endParaRPr>
          </a:p>
          <a:p>
            <a:pPr algn="l"/>
            <a:r>
              <a:rPr lang="en-US" dirty="0" smtClean="0">
                <a:latin typeface="Cambria" panose="02040503050406030204" pitchFamily="18" charset="0"/>
              </a:rPr>
              <a:t>Data: 08/22/2014 through 12/30/ 2014 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 </a:t>
            </a:r>
            <a:r>
              <a:rPr lang="en-US" sz="2800" dirty="0">
                <a:latin typeface="Cambria" panose="02040503050406030204" pitchFamily="18" charset="0"/>
              </a:rPr>
              <a:t>Upwind/Downwind Ozone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222599" y="1907354"/>
            <a:ext cx="4828416" cy="3114044"/>
            <a:chOff x="4222599" y="1869254"/>
            <a:chExt cx="4828416" cy="311404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99" y="1869254"/>
              <a:ext cx="4828416" cy="311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226938" y="2178918"/>
              <a:ext cx="741466" cy="377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98858" y="2189116"/>
              <a:ext cx="8659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+mj-lt"/>
                  <a:cs typeface="Times New Roman" panose="02020603050405020304" pitchFamily="18" charset="0"/>
                </a:rPr>
                <a:t>Portable O</a:t>
              </a:r>
              <a:r>
                <a:rPr lang="en-US" sz="800" baseline="-25000" dirty="0" smtClean="0">
                  <a:latin typeface="+mj-lt"/>
                  <a:cs typeface="Times New Roman" panose="02020603050405020304" pitchFamily="18" charset="0"/>
                </a:rPr>
                <a:t>3</a:t>
              </a:r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Station </a:t>
              </a:r>
              <a:r>
                <a:rPr lang="en-US" sz="800" dirty="0">
                  <a:latin typeface="+mj-lt"/>
                  <a:cs typeface="Times New Roman" panose="02020603050405020304" pitchFamily="18" charset="0"/>
                </a:rPr>
                <a:t>Location</a:t>
              </a:r>
            </a:p>
            <a:p>
              <a:endParaRPr lang="en-US" dirty="0"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5" y="1875197"/>
            <a:ext cx="3728480" cy="317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Ambient NO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r>
              <a:rPr lang="en-US" dirty="0" smtClean="0">
                <a:latin typeface="Cambria" panose="02040503050406030204" pitchFamily="18" charset="0"/>
              </a:rPr>
              <a:t> and Wind Direction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106174" y="1934713"/>
            <a:ext cx="4944841" cy="3209376"/>
            <a:chOff x="4222599" y="1869254"/>
            <a:chExt cx="4828416" cy="3114044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99" y="1869254"/>
              <a:ext cx="4828416" cy="311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7226938" y="2178918"/>
              <a:ext cx="741466" cy="377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98858" y="2189116"/>
              <a:ext cx="8659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+mj-lt"/>
                  <a:cs typeface="Times New Roman" panose="02020603050405020304" pitchFamily="18" charset="0"/>
                </a:rPr>
                <a:t>Portable O</a:t>
              </a:r>
              <a:r>
                <a:rPr lang="en-US" sz="800" baseline="-25000" dirty="0" smtClean="0">
                  <a:latin typeface="+mj-lt"/>
                  <a:cs typeface="Times New Roman" panose="02020603050405020304" pitchFamily="18" charset="0"/>
                </a:rPr>
                <a:t>3</a:t>
              </a:r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Station </a:t>
              </a:r>
              <a:r>
                <a:rPr lang="en-US" sz="800" dirty="0">
                  <a:latin typeface="+mj-lt"/>
                  <a:cs typeface="Times New Roman" panose="02020603050405020304" pitchFamily="18" charset="0"/>
                </a:rPr>
                <a:t>Location</a:t>
              </a:r>
            </a:p>
            <a:p>
              <a:endParaRPr lang="en-US" dirty="0">
                <a:latin typeface="+mj-lt"/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4" y="1934713"/>
            <a:ext cx="3787769" cy="320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348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Cambria" panose="02040503050406030204" pitchFamily="18" charset="0"/>
              </a:rPr>
              <a:t>Boiler </a:t>
            </a:r>
            <a:r>
              <a:rPr lang="en-US" sz="2400" dirty="0" smtClean="0">
                <a:latin typeface="Cambria" panose="02040503050406030204" pitchFamily="18" charset="0"/>
              </a:rPr>
              <a:t>1: </a:t>
            </a:r>
            <a:r>
              <a:rPr lang="en-US" sz="2400" dirty="0">
                <a:latin typeface="Cambria" panose="02040503050406030204" pitchFamily="18" charset="0"/>
              </a:rPr>
              <a:t>Fuel </a:t>
            </a:r>
            <a:r>
              <a:rPr lang="en-US" sz="2400" dirty="0" smtClean="0">
                <a:latin typeface="Cambria" panose="02040503050406030204" pitchFamily="18" charset="0"/>
              </a:rPr>
              <a:t>Rate, O</a:t>
            </a:r>
            <a:r>
              <a:rPr lang="en-US" sz="2400" baseline="-25000" dirty="0" smtClean="0">
                <a:latin typeface="Cambria" panose="02040503050406030204" pitchFamily="18" charset="0"/>
              </a:rPr>
              <a:t>2</a:t>
            </a:r>
            <a:r>
              <a:rPr lang="en-US" sz="2400" dirty="0" smtClean="0">
                <a:latin typeface="Cambria" panose="02040503050406030204" pitchFamily="18" charset="0"/>
              </a:rPr>
              <a:t> %, NO</a:t>
            </a:r>
            <a:r>
              <a:rPr lang="en-US" sz="2400" baseline="-25000" dirty="0" smtClean="0">
                <a:latin typeface="Cambria" panose="02040503050406030204" pitchFamily="18" charset="0"/>
              </a:rPr>
              <a:t>x</a:t>
            </a:r>
            <a:r>
              <a:rPr lang="en-US" sz="2400" dirty="0" smtClean="0">
                <a:latin typeface="Cambria" panose="02040503050406030204" pitchFamily="18" charset="0"/>
              </a:rPr>
              <a:t>, NO, NO</a:t>
            </a:r>
            <a:r>
              <a:rPr lang="en-US" sz="2400" baseline="-25000" dirty="0" smtClean="0">
                <a:latin typeface="Cambria" panose="02040503050406030204" pitchFamily="18" charset="0"/>
              </a:rPr>
              <a:t>2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042" y="6073008"/>
            <a:ext cx="484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*Note: Boiler fuel use inherently fluctuates more than heaters and engines</a:t>
            </a:r>
            <a:endParaRPr lang="en-US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" y="1380655"/>
            <a:ext cx="4419862" cy="21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75" y="3729304"/>
            <a:ext cx="4419886" cy="216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" y="3729317"/>
            <a:ext cx="4419862" cy="21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447" y="1380655"/>
            <a:ext cx="4419861" cy="2169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508222" y="1359416"/>
            <a:ext cx="4204053" cy="2019499"/>
            <a:chOff x="1285692" y="1441896"/>
            <a:chExt cx="8167582" cy="4290160"/>
          </a:xfrm>
        </p:grpSpPr>
        <p:sp>
          <p:nvSpPr>
            <p:cNvPr id="60" name="Rectangle 59"/>
            <p:cNvSpPr/>
            <p:nvPr/>
          </p:nvSpPr>
          <p:spPr>
            <a:xfrm>
              <a:off x="1285694" y="1889054"/>
              <a:ext cx="634635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20329" y="1873336"/>
              <a:ext cx="2208543" cy="3858718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128874" y="1873336"/>
              <a:ext cx="2239107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67982" y="1873336"/>
              <a:ext cx="1790737" cy="385872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58719" y="1873336"/>
              <a:ext cx="328055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080222" y="1339662"/>
            <a:ext cx="4204053" cy="2019499"/>
            <a:chOff x="1285692" y="1441896"/>
            <a:chExt cx="8167582" cy="4290160"/>
          </a:xfrm>
        </p:grpSpPr>
        <p:sp>
          <p:nvSpPr>
            <p:cNvPr id="71" name="Rectangle 70"/>
            <p:cNvSpPr/>
            <p:nvPr/>
          </p:nvSpPr>
          <p:spPr>
            <a:xfrm>
              <a:off x="1285694" y="1889054"/>
              <a:ext cx="676366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962062" y="1873336"/>
              <a:ext cx="2166810" cy="3858718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28874" y="1873336"/>
              <a:ext cx="2239107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67982" y="1873336"/>
              <a:ext cx="1719697" cy="385872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087679" y="1873336"/>
              <a:ext cx="399095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86742" y="3681692"/>
            <a:ext cx="4204053" cy="2019499"/>
            <a:chOff x="1285692" y="1441896"/>
            <a:chExt cx="8167582" cy="4290160"/>
          </a:xfrm>
        </p:grpSpPr>
        <p:sp>
          <p:nvSpPr>
            <p:cNvPr id="82" name="Rectangle 81"/>
            <p:cNvSpPr/>
            <p:nvPr/>
          </p:nvSpPr>
          <p:spPr>
            <a:xfrm>
              <a:off x="1285694" y="1889054"/>
              <a:ext cx="676366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962062" y="1873336"/>
              <a:ext cx="2166810" cy="3858718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128874" y="1873336"/>
              <a:ext cx="2239107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367982" y="1873336"/>
              <a:ext cx="1832468" cy="385872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200450" y="1873336"/>
              <a:ext cx="286324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022176" y="3671463"/>
            <a:ext cx="4204053" cy="2019499"/>
            <a:chOff x="1285692" y="1441896"/>
            <a:chExt cx="8167582" cy="4290160"/>
          </a:xfrm>
        </p:grpSpPr>
        <p:sp>
          <p:nvSpPr>
            <p:cNvPr id="93" name="Rectangle 92"/>
            <p:cNvSpPr/>
            <p:nvPr/>
          </p:nvSpPr>
          <p:spPr>
            <a:xfrm>
              <a:off x="1285694" y="1889054"/>
              <a:ext cx="676366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962062" y="1873336"/>
              <a:ext cx="2166810" cy="3858718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28874" y="1873336"/>
              <a:ext cx="2239107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67982" y="1873336"/>
              <a:ext cx="1750263" cy="385872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118245" y="1873336"/>
              <a:ext cx="368529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1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Boiler 2: Fuel Rate, 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%, NO</a:t>
            </a:r>
            <a:r>
              <a:rPr lang="en-US" sz="2800" baseline="-25000" dirty="0">
                <a:latin typeface="Cambria" panose="02040503050406030204" pitchFamily="18" charset="0"/>
              </a:rPr>
              <a:t>x</a:t>
            </a:r>
            <a:r>
              <a:rPr lang="en-US" sz="2800" dirty="0">
                <a:latin typeface="Cambria" panose="02040503050406030204" pitchFamily="18" charset="0"/>
              </a:rPr>
              <a:t>, NO, NO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8042" y="6073008"/>
            <a:ext cx="4841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*Note: Boiler fuel use inherently fluctuates more than heaters and engines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0" y="1408984"/>
            <a:ext cx="4332963" cy="206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88" y="3771036"/>
            <a:ext cx="4317067" cy="20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6" y="3771036"/>
            <a:ext cx="4317067" cy="206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97" y="1408984"/>
            <a:ext cx="4353247" cy="207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08222" y="1190625"/>
            <a:ext cx="4148158" cy="2105025"/>
            <a:chOff x="1285692" y="1441894"/>
            <a:chExt cx="8058990" cy="4290162"/>
          </a:xfrm>
        </p:grpSpPr>
        <p:sp>
          <p:nvSpPr>
            <p:cNvPr id="10" name="Rectangle 9"/>
            <p:cNvSpPr/>
            <p:nvPr/>
          </p:nvSpPr>
          <p:spPr>
            <a:xfrm>
              <a:off x="1603009" y="1889054"/>
              <a:ext cx="575428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78438" y="1873336"/>
              <a:ext cx="2116978" cy="3858717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95416" y="1873336"/>
              <a:ext cx="1887515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82933" y="1873336"/>
              <a:ext cx="1665455" cy="385872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848388" y="1873336"/>
              <a:ext cx="352062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96882" y="1441894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09496" y="1190626"/>
            <a:ext cx="4204053" cy="2112737"/>
            <a:chOff x="1285692" y="1441896"/>
            <a:chExt cx="8167582" cy="4305879"/>
          </a:xfrm>
        </p:grpSpPr>
        <p:sp>
          <p:nvSpPr>
            <p:cNvPr id="21" name="Rectangle 20"/>
            <p:cNvSpPr/>
            <p:nvPr/>
          </p:nvSpPr>
          <p:spPr>
            <a:xfrm>
              <a:off x="1573405" y="1873334"/>
              <a:ext cx="605033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78438" y="1873336"/>
              <a:ext cx="2295878" cy="3858717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74315" y="1873336"/>
              <a:ext cx="193854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12864" y="1889054"/>
              <a:ext cx="1861692" cy="3858721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74556" y="1873336"/>
              <a:ext cx="454818" cy="3836989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47639" y="3571876"/>
            <a:ext cx="4204053" cy="2094362"/>
            <a:chOff x="1285692" y="1441896"/>
            <a:chExt cx="8167582" cy="4268430"/>
          </a:xfrm>
        </p:grpSpPr>
        <p:sp>
          <p:nvSpPr>
            <p:cNvPr id="32" name="Rectangle 31"/>
            <p:cNvSpPr/>
            <p:nvPr/>
          </p:nvSpPr>
          <p:spPr>
            <a:xfrm>
              <a:off x="1573405" y="1873334"/>
              <a:ext cx="605033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78438" y="1873338"/>
              <a:ext cx="2295878" cy="382127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74315" y="1873336"/>
              <a:ext cx="193854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12864" y="1889056"/>
              <a:ext cx="1787588" cy="3805555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0454" y="1873336"/>
              <a:ext cx="528920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18535" y="3564164"/>
            <a:ext cx="4204053" cy="2094362"/>
            <a:chOff x="1285692" y="1441896"/>
            <a:chExt cx="8167582" cy="4268430"/>
          </a:xfrm>
        </p:grpSpPr>
        <p:sp>
          <p:nvSpPr>
            <p:cNvPr id="43" name="Rectangle 42"/>
            <p:cNvSpPr/>
            <p:nvPr/>
          </p:nvSpPr>
          <p:spPr>
            <a:xfrm>
              <a:off x="1573405" y="1873334"/>
              <a:ext cx="605033" cy="382127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8438" y="1873338"/>
              <a:ext cx="2295878" cy="382127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74315" y="1873336"/>
              <a:ext cx="193854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12864" y="1889056"/>
              <a:ext cx="1787586" cy="3805555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200450" y="1873336"/>
              <a:ext cx="528924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58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Heater 1: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800" dirty="0">
                <a:latin typeface="Cambria" panose="02040503050406030204" pitchFamily="18" charset="0"/>
              </a:rPr>
              <a:t>Fuel Rate, 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%, NO</a:t>
            </a:r>
            <a:r>
              <a:rPr lang="en-US" sz="2800" baseline="-25000" dirty="0">
                <a:latin typeface="Cambria" panose="02040503050406030204" pitchFamily="18" charset="0"/>
              </a:rPr>
              <a:t>x</a:t>
            </a:r>
            <a:r>
              <a:rPr lang="en-US" sz="2800" dirty="0">
                <a:latin typeface="Cambria" panose="02040503050406030204" pitchFamily="18" charset="0"/>
              </a:rPr>
              <a:t>, NO, NO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0" y="1362136"/>
            <a:ext cx="4368000" cy="21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04" y="3728142"/>
            <a:ext cx="4436389" cy="217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3728142"/>
            <a:ext cx="4374059" cy="217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30" y="1349413"/>
            <a:ext cx="4357736" cy="216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56977" y="1123950"/>
            <a:ext cx="4204053" cy="2177236"/>
            <a:chOff x="1285692" y="1441896"/>
            <a:chExt cx="8167582" cy="4290160"/>
          </a:xfrm>
        </p:grpSpPr>
        <p:sp>
          <p:nvSpPr>
            <p:cNvPr id="9" name="Rectangle 8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78436" y="1911232"/>
              <a:ext cx="2295880" cy="382082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74317" y="1911232"/>
              <a:ext cx="1919200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93518" y="1911232"/>
              <a:ext cx="1806930" cy="382082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0450" y="1911232"/>
              <a:ext cx="395171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9484" y="1123950"/>
            <a:ext cx="4204053" cy="2177236"/>
            <a:chOff x="1285692" y="1441896"/>
            <a:chExt cx="8167582" cy="4268430"/>
          </a:xfrm>
        </p:grpSpPr>
        <p:sp>
          <p:nvSpPr>
            <p:cNvPr id="21" name="Rectangle 20"/>
            <p:cNvSpPr/>
            <p:nvPr/>
          </p:nvSpPr>
          <p:spPr>
            <a:xfrm>
              <a:off x="1573405" y="1908855"/>
              <a:ext cx="605033" cy="380147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78438" y="1908855"/>
              <a:ext cx="2295878" cy="380146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74315" y="1873335"/>
              <a:ext cx="2072717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47033" y="1889056"/>
              <a:ext cx="1880828" cy="382127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27861" y="1873335"/>
              <a:ext cx="301513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56977" y="3518980"/>
            <a:ext cx="4204053" cy="2177236"/>
            <a:chOff x="1285692" y="1441896"/>
            <a:chExt cx="8167582" cy="4268430"/>
          </a:xfrm>
        </p:grpSpPr>
        <p:sp>
          <p:nvSpPr>
            <p:cNvPr id="32" name="Rectangle 31"/>
            <p:cNvSpPr/>
            <p:nvPr/>
          </p:nvSpPr>
          <p:spPr>
            <a:xfrm>
              <a:off x="1573405" y="1873333"/>
              <a:ext cx="605033" cy="383699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178438" y="1873335"/>
              <a:ext cx="2295878" cy="383698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474315" y="1873335"/>
              <a:ext cx="2085750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60065" y="1889056"/>
              <a:ext cx="1837970" cy="382127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98035" y="1873335"/>
              <a:ext cx="331339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939947" y="3524735"/>
            <a:ext cx="4204053" cy="2177236"/>
            <a:chOff x="1285692" y="1441896"/>
            <a:chExt cx="8167582" cy="4268430"/>
          </a:xfrm>
        </p:grpSpPr>
        <p:sp>
          <p:nvSpPr>
            <p:cNvPr id="43" name="Rectangle 42"/>
            <p:cNvSpPr/>
            <p:nvPr/>
          </p:nvSpPr>
          <p:spPr>
            <a:xfrm>
              <a:off x="1573405" y="1873333"/>
              <a:ext cx="605033" cy="383699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178438" y="1873335"/>
              <a:ext cx="2295878" cy="383698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74315" y="1873335"/>
              <a:ext cx="2085750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60063" y="1840672"/>
              <a:ext cx="1905754" cy="386965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65817" y="1873335"/>
              <a:ext cx="301511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2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81" y="1352797"/>
            <a:ext cx="4315247" cy="211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3" y="1360565"/>
            <a:ext cx="4332555" cy="212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Engine 1: Fuel Rate, 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%, NO</a:t>
            </a:r>
            <a:r>
              <a:rPr lang="en-US" sz="2800" baseline="-25000" dirty="0">
                <a:latin typeface="Cambria" panose="02040503050406030204" pitchFamily="18" charset="0"/>
              </a:rPr>
              <a:t>x</a:t>
            </a:r>
            <a:r>
              <a:rPr lang="en-US" sz="2800" dirty="0">
                <a:latin typeface="Cambria" panose="02040503050406030204" pitchFamily="18" charset="0"/>
              </a:rPr>
              <a:t>, NO, NO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82" y="3745353"/>
            <a:ext cx="4320528" cy="212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" y="3742485"/>
            <a:ext cx="4326369" cy="212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32276" y="1143762"/>
            <a:ext cx="4204053" cy="2177235"/>
            <a:chOff x="1285692" y="1441896"/>
            <a:chExt cx="8167582" cy="4290160"/>
          </a:xfrm>
        </p:grpSpPr>
        <p:sp>
          <p:nvSpPr>
            <p:cNvPr id="11" name="Rectangle 10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78436" y="1911232"/>
              <a:ext cx="2153497" cy="382082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31934" y="1911232"/>
              <a:ext cx="2061585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93518" y="1911233"/>
              <a:ext cx="1806930" cy="3820823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200450" y="1911233"/>
              <a:ext cx="258111" cy="382082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796358" y="2857410"/>
            <a:ext cx="714846" cy="376218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96358" y="2601744"/>
            <a:ext cx="1086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Engine offline</a:t>
            </a:r>
            <a:endParaRPr lang="en-US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6977" y="3518980"/>
            <a:ext cx="4204053" cy="2143815"/>
            <a:chOff x="1285692" y="1441896"/>
            <a:chExt cx="8167582" cy="4268430"/>
          </a:xfrm>
        </p:grpSpPr>
        <p:sp>
          <p:nvSpPr>
            <p:cNvPr id="25" name="Rectangle 24"/>
            <p:cNvSpPr/>
            <p:nvPr/>
          </p:nvSpPr>
          <p:spPr>
            <a:xfrm>
              <a:off x="1573405" y="1873333"/>
              <a:ext cx="557042" cy="383699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30447" y="1873335"/>
              <a:ext cx="2295881" cy="383698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26329" y="1873335"/>
              <a:ext cx="2133736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60065" y="1889057"/>
              <a:ext cx="1721452" cy="382126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81517" y="1873335"/>
              <a:ext cx="447857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03711" y="3518979"/>
            <a:ext cx="4204053" cy="2143817"/>
            <a:chOff x="1285692" y="1441896"/>
            <a:chExt cx="8167582" cy="4268430"/>
          </a:xfrm>
        </p:grpSpPr>
        <p:sp>
          <p:nvSpPr>
            <p:cNvPr id="36" name="Rectangle 35"/>
            <p:cNvSpPr/>
            <p:nvPr/>
          </p:nvSpPr>
          <p:spPr>
            <a:xfrm>
              <a:off x="1573405" y="1873333"/>
              <a:ext cx="557042" cy="383699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30447" y="1873335"/>
              <a:ext cx="2295881" cy="383698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26329" y="1873335"/>
              <a:ext cx="2133736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560065" y="1889056"/>
              <a:ext cx="1640385" cy="3821270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00450" y="1873335"/>
              <a:ext cx="528924" cy="3836991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067389" y="1149488"/>
            <a:ext cx="4307481" cy="2084140"/>
            <a:chOff x="1285692" y="1441896"/>
            <a:chExt cx="8368520" cy="4290160"/>
          </a:xfrm>
        </p:grpSpPr>
        <p:sp>
          <p:nvSpPr>
            <p:cNvPr id="47" name="Rectangle 46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8436" y="1911232"/>
              <a:ext cx="2437992" cy="382082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16428" y="1911232"/>
              <a:ext cx="2276119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892550" y="1911231"/>
              <a:ext cx="1424891" cy="3820825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317441" y="1911231"/>
              <a:ext cx="630489" cy="382082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206412" y="1441896"/>
              <a:ext cx="1447800" cy="555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2" y="1293577"/>
            <a:ext cx="4393263" cy="215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Engine </a:t>
            </a:r>
            <a:r>
              <a:rPr lang="en-US" sz="2400" dirty="0" smtClean="0">
                <a:latin typeface="Cambria" panose="02040503050406030204" pitchFamily="18" charset="0"/>
              </a:rPr>
              <a:t>2:</a:t>
            </a:r>
            <a:r>
              <a:rPr lang="en-US" sz="2800" dirty="0">
                <a:latin typeface="Cambria" panose="02040503050406030204" pitchFamily="18" charset="0"/>
              </a:rPr>
              <a:t> Fuel Rate, 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%, NO</a:t>
            </a:r>
            <a:r>
              <a:rPr lang="en-US" sz="2800" baseline="-25000" dirty="0">
                <a:latin typeface="Cambria" panose="02040503050406030204" pitchFamily="18" charset="0"/>
              </a:rPr>
              <a:t>x</a:t>
            </a:r>
            <a:r>
              <a:rPr lang="en-US" sz="2800" dirty="0">
                <a:latin typeface="Cambria" panose="02040503050406030204" pitchFamily="18" charset="0"/>
              </a:rPr>
              <a:t>, NO, NO</a:t>
            </a:r>
            <a:r>
              <a:rPr lang="en-US" sz="2800" baseline="-25000" dirty="0">
                <a:latin typeface="Cambria" panose="02040503050406030204" pitchFamily="18" charset="0"/>
              </a:rPr>
              <a:t>2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07" y="3681921"/>
            <a:ext cx="4407562" cy="216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4" y="3681921"/>
            <a:ext cx="4393263" cy="215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07" y="1286557"/>
            <a:ext cx="4407562" cy="216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89578" y="1043134"/>
            <a:ext cx="4204053" cy="2191899"/>
            <a:chOff x="1285692" y="1441896"/>
            <a:chExt cx="8167582" cy="4290160"/>
          </a:xfrm>
        </p:grpSpPr>
        <p:sp>
          <p:nvSpPr>
            <p:cNvPr id="14" name="Rectangle 13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178436" y="1911231"/>
              <a:ext cx="2295881" cy="3820823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4317" y="1911231"/>
              <a:ext cx="2059370" cy="382082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33688" y="1911231"/>
              <a:ext cx="1911701" cy="3820825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45389" y="1911231"/>
              <a:ext cx="283985" cy="3820825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704" y="2450412"/>
            <a:ext cx="1478566" cy="752438"/>
            <a:chOff x="449381" y="2568591"/>
            <a:chExt cx="2437468" cy="850650"/>
          </a:xfrm>
        </p:grpSpPr>
        <p:sp>
          <p:nvSpPr>
            <p:cNvPr id="10" name="Oval 9"/>
            <p:cNvSpPr/>
            <p:nvPr/>
          </p:nvSpPr>
          <p:spPr>
            <a:xfrm>
              <a:off x="449381" y="2881746"/>
              <a:ext cx="1553697" cy="537495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381" y="2568591"/>
              <a:ext cx="2437468" cy="313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Engine offline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30422" y="1037246"/>
            <a:ext cx="4204053" cy="2197788"/>
            <a:chOff x="1285692" y="1441896"/>
            <a:chExt cx="8167582" cy="4290160"/>
          </a:xfrm>
        </p:grpSpPr>
        <p:sp>
          <p:nvSpPr>
            <p:cNvPr id="25" name="Rectangle 24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178436" y="1911232"/>
              <a:ext cx="2295881" cy="382082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74317" y="1911232"/>
              <a:ext cx="2129179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03494" y="1911232"/>
              <a:ext cx="1887513" cy="382082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91009" y="1911232"/>
              <a:ext cx="45691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5654" y="3444583"/>
            <a:ext cx="4204053" cy="2197788"/>
            <a:chOff x="1285692" y="1441896"/>
            <a:chExt cx="8167582" cy="4290160"/>
          </a:xfrm>
        </p:grpSpPr>
        <p:sp>
          <p:nvSpPr>
            <p:cNvPr id="36" name="Rectangle 35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78436" y="1911232"/>
              <a:ext cx="2295881" cy="382082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74317" y="1911232"/>
              <a:ext cx="2129179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03494" y="1911232"/>
              <a:ext cx="1880939" cy="382082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84435" y="1911232"/>
              <a:ext cx="463495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939947" y="3450363"/>
            <a:ext cx="4204053" cy="2197788"/>
            <a:chOff x="1285692" y="1441896"/>
            <a:chExt cx="8167582" cy="4290160"/>
          </a:xfrm>
        </p:grpSpPr>
        <p:sp>
          <p:nvSpPr>
            <p:cNvPr id="47" name="Rectangle 46"/>
            <p:cNvSpPr/>
            <p:nvPr/>
          </p:nvSpPr>
          <p:spPr>
            <a:xfrm>
              <a:off x="1603009" y="1911232"/>
              <a:ext cx="575428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85692" y="1453178"/>
              <a:ext cx="892746" cy="5557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303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8436" y="1911232"/>
              <a:ext cx="2295881" cy="3820822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1110" y="1441896"/>
              <a:ext cx="1448713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350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74317" y="1911232"/>
              <a:ext cx="2129179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4317" y="1453178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319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03496" y="1911232"/>
              <a:ext cx="1869008" cy="3820824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52649" y="1453179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472504" y="1911232"/>
              <a:ext cx="475425" cy="3820824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05474" y="1441896"/>
              <a:ext cx="1447800" cy="55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336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8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Next Steps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End date of the study: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Data collection ended on 12/31 after rig on well 336 for 3 days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SLR calibrate Monitoring Stations/CEMS and Finalize the Data with QA/QC checks: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SLR visiting DS-2N on January 6</a:t>
            </a:r>
            <a:r>
              <a:rPr lang="en-US" baseline="30000" dirty="0" smtClean="0">
                <a:latin typeface="Cambria" panose="02040503050406030204" pitchFamily="18" charset="0"/>
              </a:rPr>
              <a:t>th</a:t>
            </a:r>
            <a:r>
              <a:rPr lang="en-US" dirty="0" smtClean="0">
                <a:latin typeface="Cambria" panose="02040503050406030204" pitchFamily="18" charset="0"/>
              </a:rPr>
              <a:t> to remove CEMS, and collect ozone analyzer data with ambient station ozone.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SLR will compile all of the data into a large file for us after final QA/QC of data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Distribution complete by the end of January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Demobilization of the Monitoring Equipment: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Ambient Station, Ozone Sampler, Fuel Meters, CEMS, and Met Station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Study Approach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" y="657225"/>
            <a:ext cx="8751569" cy="595141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Purpose: Determine the influence of drilling operations on the actual 1-hour ambient NO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r>
              <a:rPr lang="en-US" dirty="0" smtClean="0">
                <a:latin typeface="Cambria" panose="02040503050406030204" pitchFamily="18" charset="0"/>
              </a:rPr>
              <a:t> in the North Slope of Alaska</a:t>
            </a:r>
          </a:p>
          <a:p>
            <a:pPr marL="0" indent="0"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Question: </a:t>
            </a:r>
            <a:r>
              <a:rPr lang="en-US" i="1" dirty="0" smtClean="0">
                <a:latin typeface="Cambria" panose="02040503050406030204" pitchFamily="18" charset="0"/>
              </a:rPr>
              <a:t>Do drill rig operations pose a threat to any of the current ambient air quality standards</a:t>
            </a:r>
            <a:r>
              <a:rPr lang="en-US" dirty="0" smtClean="0">
                <a:latin typeface="Cambria" panose="02040503050406030204" pitchFamily="18" charset="0"/>
              </a:rPr>
              <a:t>?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Experimental Design: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1) Continuous emission monitors (CEMs) on the stacks of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- two 1477 </a:t>
            </a:r>
            <a:r>
              <a:rPr lang="en-US" dirty="0" err="1" smtClean="0">
                <a:latin typeface="Cambria" panose="02040503050406030204" pitchFamily="18" charset="0"/>
              </a:rPr>
              <a:t>bhp</a:t>
            </a:r>
            <a:r>
              <a:rPr lang="en-US" dirty="0" smtClean="0">
                <a:latin typeface="Cambria" panose="02040503050406030204" pitchFamily="18" charset="0"/>
              </a:rPr>
              <a:t> engines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- two 150 </a:t>
            </a:r>
            <a:r>
              <a:rPr lang="en-US" dirty="0" err="1" smtClean="0">
                <a:latin typeface="Cambria" panose="02040503050406030204" pitchFamily="18" charset="0"/>
              </a:rPr>
              <a:t>hp</a:t>
            </a:r>
            <a:r>
              <a:rPr lang="en-US" dirty="0" smtClean="0">
                <a:latin typeface="Cambria" panose="02040503050406030204" pitchFamily="18" charset="0"/>
              </a:rPr>
              <a:t> boilers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	- one 2.96 </a:t>
            </a:r>
            <a:r>
              <a:rPr lang="en-US" dirty="0" err="1" smtClean="0">
                <a:latin typeface="Cambria" panose="02040503050406030204" pitchFamily="18" charset="0"/>
              </a:rPr>
              <a:t>MMBtu</a:t>
            </a:r>
            <a:r>
              <a:rPr lang="en-US" dirty="0" smtClean="0">
                <a:latin typeface="Cambria" panose="02040503050406030204" pitchFamily="18" charset="0"/>
              </a:rPr>
              <a:t>/</a:t>
            </a:r>
            <a:r>
              <a:rPr lang="en-US" dirty="0" err="1" smtClean="0">
                <a:latin typeface="Cambria" panose="02040503050406030204" pitchFamily="18" charset="0"/>
              </a:rPr>
              <a:t>hr</a:t>
            </a:r>
            <a:r>
              <a:rPr lang="en-US" dirty="0" smtClean="0">
                <a:latin typeface="Cambria" panose="02040503050406030204" pitchFamily="18" charset="0"/>
              </a:rPr>
              <a:t> heater </a:t>
            </a:r>
          </a:p>
          <a:p>
            <a:pPr marL="0" indent="0">
              <a:buNone/>
            </a:pPr>
            <a:r>
              <a:rPr lang="en-US" dirty="0" smtClean="0">
                <a:latin typeface="Cambria" panose="02040503050406030204" pitchFamily="18" charset="0"/>
              </a:rPr>
              <a:t>	2) Ambient monitoring station on WSW side of DS-2N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3) Portable O</a:t>
            </a:r>
            <a:r>
              <a:rPr lang="en-US" baseline="-25000" dirty="0" smtClean="0">
                <a:latin typeface="Cambria" panose="02040503050406030204" pitchFamily="18" charset="0"/>
              </a:rPr>
              <a:t>3</a:t>
            </a:r>
            <a:r>
              <a:rPr lang="en-US" dirty="0" smtClean="0">
                <a:latin typeface="Cambria" panose="02040503050406030204" pitchFamily="18" charset="0"/>
              </a:rPr>
              <a:t> sampler on ENE side of DS-2N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4) Fuel Use Meters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	</a:t>
            </a:r>
            <a:r>
              <a:rPr lang="en-US" dirty="0" smtClean="0">
                <a:latin typeface="Cambria" panose="02040503050406030204" pitchFamily="18" charset="0"/>
              </a:rPr>
              <a:t>5) Meteorological Monitoring at DS-1F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Drill Site 2N</a:t>
            </a:r>
            <a:r>
              <a:rPr lang="en-US" dirty="0">
                <a:latin typeface="Cambria" panose="02040503050406030204" pitchFamily="18" charset="0"/>
              </a:rPr>
              <a:t>, </a:t>
            </a:r>
            <a:r>
              <a:rPr lang="en-US" dirty="0" smtClean="0">
                <a:latin typeface="Cambria" panose="02040503050406030204" pitchFamily="18" charset="0"/>
              </a:rPr>
              <a:t/>
            </a:r>
            <a:br>
              <a:rPr lang="en-US" dirty="0" smtClean="0">
                <a:latin typeface="Cambria" panose="02040503050406030204" pitchFamily="18" charset="0"/>
              </a:rPr>
            </a:br>
            <a:r>
              <a:rPr lang="en-US" dirty="0" err="1" smtClean="0">
                <a:latin typeface="Cambria" panose="02040503050406030204" pitchFamily="18" charset="0"/>
              </a:rPr>
              <a:t>Kuparuk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River Unit, North Slope Alaska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908" y="1247775"/>
            <a:ext cx="5819735" cy="436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0700" y="5930384"/>
            <a:ext cx="540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Nabors 9ES Drill Rig and Ambient Monitoring Station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1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Drill </a:t>
            </a:r>
            <a:r>
              <a:rPr lang="en-US" dirty="0">
                <a:latin typeface="Cambria" panose="02040503050406030204" pitchFamily="18" charset="0"/>
              </a:rPr>
              <a:t>Site 2N, 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</a:rPr>
              <a:t>Kuparuk</a:t>
            </a:r>
            <a:r>
              <a:rPr lang="en-US" dirty="0">
                <a:latin typeface="Cambria" panose="02040503050406030204" pitchFamily="18" charset="0"/>
              </a:rPr>
              <a:t> River Unit, North Slope Alaska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3" descr="S:\ANC\Longterm\HSET\AIR - HSE460\Ambient Monitoring\BLM Rig Study\Photos\StackPo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47748"/>
            <a:ext cx="5842899" cy="438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9133" y="5917168"/>
            <a:ext cx="3102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CEMS on Nabors 9ES Drill Rig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V="1">
            <a:off x="4350199" y="3152775"/>
            <a:ext cx="1460051" cy="2764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0"/>
          </p:cNvCxnSpPr>
          <p:nvPr/>
        </p:nvCxnSpPr>
        <p:spPr>
          <a:xfrm flipH="1" flipV="1">
            <a:off x="2390775" y="3152775"/>
            <a:ext cx="1959424" cy="27643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44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Rig Generator Use &amp; Rig Movement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27953"/>
              </p:ext>
            </p:extLst>
          </p:nvPr>
        </p:nvGraphicFramePr>
        <p:xfrm>
          <a:off x="5226141" y="3668110"/>
          <a:ext cx="3901984" cy="2820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691"/>
                <a:gridCol w="1321922"/>
                <a:gridCol w="1261371"/>
              </a:tblGrid>
              <a:tr h="37969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Well Name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Rig Accept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Rig Release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992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2N-303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8/20/2014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23:59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9/15/2014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23:59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4405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2N-350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9/16/2014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00:00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10/24/2014 15:00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992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2N-319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10/24/2014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15:00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11/27/2014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00:00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992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2N-337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11/28/2014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12:00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12/27/2014 12:00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99239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2N-336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12/28/2014 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06:00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N/A, Study</a:t>
                      </a:r>
                      <a:r>
                        <a:rPr lang="en-US" sz="1100" baseline="0" dirty="0" smtClean="0">
                          <a:latin typeface="Cambria" panose="02040503050406030204" pitchFamily="18" charset="0"/>
                        </a:rPr>
                        <a:t> ended 12/31/2014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191154"/>
              </p:ext>
            </p:extLst>
          </p:nvPr>
        </p:nvGraphicFramePr>
        <p:xfrm>
          <a:off x="5226141" y="854490"/>
          <a:ext cx="3917858" cy="280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761"/>
                <a:gridCol w="1385841"/>
                <a:gridCol w="1335256"/>
              </a:tblGrid>
              <a:tr h="5152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Rig</a:t>
                      </a:r>
                      <a:r>
                        <a:rPr lang="en-US" sz="1200" baseline="0" dirty="0" smtClean="0">
                          <a:latin typeface="Cambria" panose="02040503050406030204" pitchFamily="18" charset="0"/>
                        </a:rPr>
                        <a:t> Generator Use: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Engine</a:t>
                      </a:r>
                      <a:r>
                        <a:rPr lang="en-US" sz="1200" baseline="0" dirty="0" smtClean="0">
                          <a:latin typeface="Cambria" panose="02040503050406030204" pitchFamily="18" charset="0"/>
                        </a:rPr>
                        <a:t> 1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Engine 2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</a:tr>
              <a:tr h="47814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Well 2N-303</a:t>
                      </a: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9/7/2014  11:00</a:t>
                      </a:r>
                      <a:r>
                        <a:rPr lang="en-US" sz="1100" baseline="0" dirty="0" smtClean="0">
                          <a:latin typeface="Cambria" panose="02040503050406030204" pitchFamily="18" charset="0"/>
                        </a:rPr>
                        <a:t> -</a:t>
                      </a:r>
                      <a:endParaRPr lang="en-US" sz="1100" dirty="0" smtClean="0">
                        <a:latin typeface="Cambria" panose="02040503050406030204" pitchFamily="18" charset="0"/>
                      </a:endParaRP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9/14/2014  9:00</a:t>
                      </a:r>
                      <a:r>
                        <a:rPr lang="en-US" sz="11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Engine Offline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</a:tr>
              <a:tr h="63275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Cambria" panose="02040503050406030204" pitchFamily="18" charset="0"/>
                        </a:rPr>
                        <a:t>Well 2N-350</a:t>
                      </a:r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10/23/2014  9:00</a:t>
                      </a:r>
                      <a:r>
                        <a:rPr lang="en-US" sz="11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-</a:t>
                      </a:r>
                    </a:p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10/24/2014</a:t>
                      </a:r>
                      <a:r>
                        <a:rPr lang="en-US" sz="11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15:00</a:t>
                      </a: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10/24/2014  8:00 -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10/24/2014</a:t>
                      </a:r>
                      <a:r>
                        <a:rPr lang="en-US" sz="11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15:00</a:t>
                      </a:r>
                    </a:p>
                  </a:txBody>
                  <a:tcPr marL="86689" marR="86689" marT="43345" marB="43345"/>
                </a:tc>
              </a:tr>
              <a:tr h="74837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Well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2N-319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10/24/2014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15:00-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11/10/2014  17:00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10/24/2014 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15:00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11/10/2014  17:00</a:t>
                      </a:r>
                    </a:p>
                  </a:txBody>
                  <a:tcPr marL="86689" marR="86689" marT="43345" marB="43345"/>
                </a:tc>
              </a:tr>
              <a:tr h="41783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Well  2N-337</a:t>
                      </a:r>
                      <a:endParaRPr lang="en-US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11/28/2014 12:00- 12/29/2014 13:00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12/7/2014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12:00- 12/26/2014 9:00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86689" marR="86689" marT="43345" marB="43345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5569" y="854490"/>
            <a:ext cx="4977442" cy="3097146"/>
            <a:chOff x="4222599" y="1869254"/>
            <a:chExt cx="4828416" cy="3114044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2599" y="1869254"/>
              <a:ext cx="4828416" cy="3114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7226938" y="2178918"/>
              <a:ext cx="741466" cy="3771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54005" y="2189116"/>
              <a:ext cx="8659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+mj-lt"/>
                  <a:cs typeface="Times New Roman" panose="02020603050405020304" pitchFamily="18" charset="0"/>
                </a:rPr>
                <a:t>Portable O</a:t>
              </a:r>
              <a:r>
                <a:rPr lang="en-US" sz="800" baseline="-25000" dirty="0" smtClean="0">
                  <a:latin typeface="+mj-lt"/>
                  <a:cs typeface="Times New Roman" panose="02020603050405020304" pitchFamily="18" charset="0"/>
                </a:rPr>
                <a:t>3</a:t>
              </a:r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800" dirty="0" smtClean="0">
                  <a:latin typeface="+mj-lt"/>
                  <a:cs typeface="Times New Roman" panose="02020603050405020304" pitchFamily="18" charset="0"/>
                </a:rPr>
                <a:t>Station </a:t>
              </a:r>
              <a:r>
                <a:rPr lang="en-US" sz="800" dirty="0">
                  <a:latin typeface="+mj-lt"/>
                  <a:cs typeface="Times New Roman" panose="02020603050405020304" pitchFamily="18" charset="0"/>
                </a:rPr>
                <a:t>Location</a:t>
              </a:r>
            </a:p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2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Ambient NO</a:t>
            </a:r>
            <a:r>
              <a:rPr lang="en-US" baseline="-25000" dirty="0" smtClean="0">
                <a:latin typeface="Cambria" panose="02040503050406030204" pitchFamily="18" charset="0"/>
              </a:rPr>
              <a:t>2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41014" r="1372" b="40323"/>
          <a:stretch>
            <a:fillRect/>
          </a:stretch>
        </p:blipFill>
        <p:spPr bwMode="auto">
          <a:xfrm>
            <a:off x="7852670" y="669546"/>
            <a:ext cx="1085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1803047" y="1373637"/>
            <a:ext cx="7023543" cy="282600"/>
            <a:chOff x="1626142" y="1413073"/>
            <a:chExt cx="7023543" cy="282600"/>
          </a:xfrm>
        </p:grpSpPr>
        <p:sp>
          <p:nvSpPr>
            <p:cNvPr id="3" name="TextBox 2"/>
            <p:cNvSpPr txBox="1"/>
            <p:nvPr/>
          </p:nvSpPr>
          <p:spPr>
            <a:xfrm>
              <a:off x="1626142" y="1418674"/>
              <a:ext cx="16537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</a:t>
              </a:r>
              <a:r>
                <a:rPr lang="en-US" sz="1200" dirty="0">
                  <a:latin typeface="Cambria" panose="02040503050406030204" pitchFamily="18" charset="0"/>
                </a:rPr>
                <a:t>9/7-9/14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1888" y="1418403"/>
              <a:ext cx="17935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10/23-11/10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76425" y="1413073"/>
              <a:ext cx="177326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11/28- 12/29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85692" y="1873336"/>
            <a:ext cx="8172633" cy="3858720"/>
            <a:chOff x="1285692" y="1873336"/>
            <a:chExt cx="8172633" cy="3858720"/>
          </a:xfrm>
        </p:grpSpPr>
        <p:sp>
          <p:nvSpPr>
            <p:cNvPr id="10" name="Rectangle 9"/>
            <p:cNvSpPr/>
            <p:nvPr/>
          </p:nvSpPr>
          <p:spPr>
            <a:xfrm>
              <a:off x="1285692" y="1889053"/>
              <a:ext cx="1352733" cy="384300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03679" y="1919575"/>
              <a:ext cx="1571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2N-303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38425" y="1873336"/>
              <a:ext cx="2066925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38767" y="1919575"/>
              <a:ext cx="1448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2N-350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05350" y="1873337"/>
              <a:ext cx="186571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3409" y="1919574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2N-319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71066" y="1873337"/>
              <a:ext cx="1544233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52649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2N-337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115299" y="1873337"/>
              <a:ext cx="371475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10525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8220" y="1689434"/>
            <a:ext cx="8665201" cy="4683764"/>
            <a:chOff x="298220" y="1689434"/>
            <a:chExt cx="8665201" cy="46837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20" y="1689434"/>
              <a:ext cx="8665201" cy="4683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639118" y="33365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12590" y="2907921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28088" y="3079007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99984" y="226695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4932" y="2248674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57323" y="226695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8525" y="2143125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629993" y="2622945"/>
              <a:ext cx="309967" cy="2849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176807" y="3462771"/>
              <a:ext cx="309967" cy="284976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80563" y="2753554"/>
              <a:ext cx="6351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/>
                  </a:solidFill>
                  <a:latin typeface="Cambria" panose="02040503050406030204" pitchFamily="18" charset="0"/>
                </a:rPr>
                <a:t>No Pic.</a:t>
              </a:r>
              <a:endParaRPr lang="en-US" sz="1200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8010525" y="2828743"/>
              <a:ext cx="270038" cy="633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4" idx="2"/>
            </p:cNvCxnSpPr>
            <p:nvPr/>
          </p:nvCxnSpPr>
          <p:spPr>
            <a:xfrm flipH="1">
              <a:off x="8486774" y="3030553"/>
              <a:ext cx="111344" cy="432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289426" y="926721"/>
            <a:ext cx="1940250" cy="1460453"/>
            <a:chOff x="5350981" y="865542"/>
            <a:chExt cx="1940250" cy="1460453"/>
          </a:xfrm>
        </p:grpSpPr>
        <p:grpSp>
          <p:nvGrpSpPr>
            <p:cNvPr id="7" name="Group 6"/>
            <p:cNvGrpSpPr/>
            <p:nvPr/>
          </p:nvGrpSpPr>
          <p:grpSpPr>
            <a:xfrm>
              <a:off x="5350981" y="865542"/>
              <a:ext cx="1765836" cy="1460453"/>
              <a:chOff x="6238850" y="1231523"/>
              <a:chExt cx="1765836" cy="1432326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238850" y="1231523"/>
                <a:ext cx="1765836" cy="1354432"/>
                <a:chOff x="6021908" y="2022518"/>
                <a:chExt cx="1765836" cy="1354432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6593759" y="2022518"/>
                  <a:ext cx="1193985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Wind direction from ENE/E/NE</a:t>
                  </a:r>
                  <a:endParaRPr lang="en-US" sz="1200" dirty="0"/>
                </a:p>
              </p:txBody>
            </p:sp>
            <p:cxnSp>
              <p:nvCxnSpPr>
                <p:cNvPr id="21" name="Straight Arrow Connector 20"/>
                <p:cNvCxnSpPr>
                  <a:stCxn id="13" idx="2"/>
                </p:cNvCxnSpPr>
                <p:nvPr/>
              </p:nvCxnSpPr>
              <p:spPr>
                <a:xfrm flipH="1">
                  <a:off x="6021908" y="2479718"/>
                  <a:ext cx="1168844" cy="89723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4"/>
                </a:lnRef>
                <a:fillRef idx="0">
                  <a:schemeClr val="accent4"/>
                </a:fillRef>
                <a:effectRef idx="0">
                  <a:schemeClr val="accent4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Straight Arrow Connector 14"/>
              <p:cNvCxnSpPr>
                <a:stCxn id="13" idx="2"/>
                <a:endCxn id="36" idx="3"/>
              </p:cNvCxnSpPr>
              <p:nvPr/>
            </p:nvCxnSpPr>
            <p:spPr>
              <a:xfrm flipH="1">
                <a:off x="7149854" y="1688723"/>
                <a:ext cx="257840" cy="97512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>
              <a:stCxn id="13" idx="2"/>
            </p:cNvCxnSpPr>
            <p:nvPr/>
          </p:nvCxnSpPr>
          <p:spPr>
            <a:xfrm>
              <a:off x="6519825" y="1331720"/>
              <a:ext cx="771406" cy="8740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/>
          <p:nvPr/>
        </p:nvSpPr>
        <p:spPr>
          <a:xfrm>
            <a:off x="3920339" y="3260523"/>
            <a:ext cx="207749" cy="35302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12668" y="3291893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10/11</a:t>
            </a:r>
            <a:endParaRPr lang="en-US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34443" y="2892053"/>
            <a:ext cx="154983" cy="18695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91811" y="2737880"/>
            <a:ext cx="593121" cy="479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11/2 18:00</a:t>
            </a:r>
            <a:endParaRPr lang="en-US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992681" y="2720967"/>
            <a:ext cx="154983" cy="18695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063033" y="2568888"/>
            <a:ext cx="66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11/18 15:00</a:t>
            </a:r>
            <a:endParaRPr lang="en-US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21566" y="2860398"/>
            <a:ext cx="154983" cy="18695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793777" y="2816960"/>
            <a:ext cx="66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12/13 15:00</a:t>
            </a:r>
            <a:endParaRPr lang="en-US" sz="1200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cxnSp>
        <p:nvCxnSpPr>
          <p:cNvPr id="1028" name="Straight Arrow Connector 1027"/>
          <p:cNvCxnSpPr>
            <a:stCxn id="13" idx="2"/>
            <a:endCxn id="38" idx="1"/>
          </p:cNvCxnSpPr>
          <p:nvPr/>
        </p:nvCxnSpPr>
        <p:spPr>
          <a:xfrm>
            <a:off x="6458270" y="1392899"/>
            <a:ext cx="99053" cy="101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1285692" y="1840743"/>
            <a:ext cx="8172633" cy="3858720"/>
            <a:chOff x="1285692" y="1873336"/>
            <a:chExt cx="8172633" cy="3858720"/>
          </a:xfrm>
        </p:grpSpPr>
        <p:sp>
          <p:nvSpPr>
            <p:cNvPr id="56" name="Rectangle 55"/>
            <p:cNvSpPr/>
            <p:nvPr/>
          </p:nvSpPr>
          <p:spPr>
            <a:xfrm>
              <a:off x="1285692" y="1889053"/>
              <a:ext cx="1352733" cy="384300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403679" y="1919575"/>
              <a:ext cx="1571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2N-303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638425" y="1873336"/>
              <a:ext cx="2066925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38767" y="1919575"/>
              <a:ext cx="1448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2N-350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05350" y="1873337"/>
              <a:ext cx="186571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83409" y="1919574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2N-319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71066" y="1873337"/>
              <a:ext cx="1544233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752649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2N-337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15299" y="1873337"/>
              <a:ext cx="371475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010525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8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30" y="1525424"/>
            <a:ext cx="8438112" cy="457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Ambient Particulate Matter</a:t>
            </a:r>
            <a:r>
              <a:rPr lang="en-US" baseline="-25000" dirty="0" smtClean="0">
                <a:latin typeface="Cambria" panose="02040503050406030204" pitchFamily="18" charset="0"/>
              </a:rPr>
              <a:t>2.5</a:t>
            </a:r>
            <a:endParaRPr lang="en-US" baseline="-250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6" t="32027" r="1445" b="50655"/>
          <a:stretch>
            <a:fillRect/>
          </a:stretch>
        </p:blipFill>
        <p:spPr bwMode="auto">
          <a:xfrm>
            <a:off x="7179348" y="727367"/>
            <a:ext cx="11239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1285692" y="1757218"/>
            <a:ext cx="8315508" cy="3616110"/>
            <a:chOff x="1285692" y="1873336"/>
            <a:chExt cx="8315508" cy="3858720"/>
          </a:xfrm>
        </p:grpSpPr>
        <p:sp>
          <p:nvSpPr>
            <p:cNvPr id="60" name="Rectangle 59"/>
            <p:cNvSpPr/>
            <p:nvPr/>
          </p:nvSpPr>
          <p:spPr>
            <a:xfrm>
              <a:off x="1285692" y="1889053"/>
              <a:ext cx="1352733" cy="384300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03679" y="1919575"/>
              <a:ext cx="1571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2N-303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38425" y="1873336"/>
              <a:ext cx="2066925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38767" y="1919575"/>
              <a:ext cx="1448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2N-350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05350" y="1873337"/>
              <a:ext cx="186571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83409" y="1919574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2N-319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71066" y="1873337"/>
              <a:ext cx="1553759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52649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2N-337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124824" y="1873337"/>
              <a:ext cx="447675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153400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2N-336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33650" y="2281093"/>
            <a:ext cx="2495550" cy="1529460"/>
            <a:chOff x="2916409" y="2395393"/>
            <a:chExt cx="2495550" cy="1529460"/>
          </a:xfrm>
        </p:grpSpPr>
        <p:grpSp>
          <p:nvGrpSpPr>
            <p:cNvPr id="38" name="Group 37"/>
            <p:cNvGrpSpPr/>
            <p:nvPr/>
          </p:nvGrpSpPr>
          <p:grpSpPr>
            <a:xfrm>
              <a:off x="3753608" y="2395393"/>
              <a:ext cx="1658351" cy="1452707"/>
              <a:chOff x="5527431" y="1374363"/>
              <a:chExt cx="1658351" cy="1452707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5527431" y="1374363"/>
                <a:ext cx="1658351" cy="1452707"/>
                <a:chOff x="5310489" y="2165358"/>
                <a:chExt cx="1658351" cy="1452707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5310489" y="2165358"/>
                  <a:ext cx="1193985" cy="457200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/>
                    <a:t>Wind direction from ENE/E</a:t>
                  </a:r>
                  <a:endParaRPr lang="en-US" sz="1200" dirty="0"/>
                </a:p>
              </p:txBody>
            </p:sp>
            <p:cxnSp>
              <p:nvCxnSpPr>
                <p:cNvPr id="42" name="Straight Arrow Connector 41"/>
                <p:cNvCxnSpPr>
                  <a:stCxn id="41" idx="2"/>
                </p:cNvCxnSpPr>
                <p:nvPr/>
              </p:nvCxnSpPr>
              <p:spPr>
                <a:xfrm>
                  <a:off x="5907482" y="2622558"/>
                  <a:ext cx="1061358" cy="9955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Straight Arrow Connector 39"/>
              <p:cNvCxnSpPr>
                <a:stCxn id="41" idx="2"/>
              </p:cNvCxnSpPr>
              <p:nvPr/>
            </p:nvCxnSpPr>
            <p:spPr>
              <a:xfrm>
                <a:off x="6124424" y="1831563"/>
                <a:ext cx="388860" cy="81679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>
              <a:stCxn id="41" idx="2"/>
            </p:cNvCxnSpPr>
            <p:nvPr/>
          </p:nvCxnSpPr>
          <p:spPr>
            <a:xfrm flipH="1">
              <a:off x="2916409" y="2852593"/>
              <a:ext cx="1434192" cy="10722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803047" y="1232192"/>
            <a:ext cx="6683728" cy="277270"/>
            <a:chOff x="1626142" y="1418403"/>
            <a:chExt cx="6683728" cy="277270"/>
          </a:xfrm>
        </p:grpSpPr>
        <p:sp>
          <p:nvSpPr>
            <p:cNvPr id="71" name="TextBox 70"/>
            <p:cNvSpPr txBox="1"/>
            <p:nvPr/>
          </p:nvSpPr>
          <p:spPr>
            <a:xfrm>
              <a:off x="1626142" y="1418674"/>
              <a:ext cx="16537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</a:t>
              </a:r>
              <a:r>
                <a:rPr lang="en-US" sz="1200" dirty="0">
                  <a:latin typeface="Cambria" panose="02040503050406030204" pitchFamily="18" charset="0"/>
                </a:rPr>
                <a:t>9/7-9/14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671888" y="1418403"/>
              <a:ext cx="17935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10/23-11/10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536610" y="1418674"/>
              <a:ext cx="177326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11/28- 12/29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3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Ambient CO 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41014" r="1372" b="40323"/>
          <a:stretch>
            <a:fillRect/>
          </a:stretch>
        </p:blipFill>
        <p:spPr bwMode="auto">
          <a:xfrm>
            <a:off x="7739537" y="692499"/>
            <a:ext cx="1085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479323"/>
            <a:ext cx="8445835" cy="456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199967" y="1707823"/>
            <a:ext cx="8372658" cy="3616110"/>
            <a:chOff x="1285692" y="1873336"/>
            <a:chExt cx="8372658" cy="3858720"/>
          </a:xfrm>
        </p:grpSpPr>
        <p:sp>
          <p:nvSpPr>
            <p:cNvPr id="32" name="Rectangle 31"/>
            <p:cNvSpPr/>
            <p:nvPr/>
          </p:nvSpPr>
          <p:spPr>
            <a:xfrm>
              <a:off x="1285692" y="1889053"/>
              <a:ext cx="1352733" cy="384300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03679" y="1919575"/>
              <a:ext cx="1571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2N-303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38425" y="1873336"/>
              <a:ext cx="2066925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38767" y="1919575"/>
              <a:ext cx="1448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2N-350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05350" y="1873337"/>
              <a:ext cx="1865716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83409" y="1919574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2N-319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71066" y="1873337"/>
              <a:ext cx="1629383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52649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00448" y="1873337"/>
              <a:ext cx="372051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210550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2N-336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803047" y="1232192"/>
            <a:ext cx="6683728" cy="277270"/>
            <a:chOff x="1626142" y="1418403"/>
            <a:chExt cx="6683728" cy="277270"/>
          </a:xfrm>
        </p:grpSpPr>
        <p:sp>
          <p:nvSpPr>
            <p:cNvPr id="43" name="TextBox 42"/>
            <p:cNvSpPr txBox="1"/>
            <p:nvPr/>
          </p:nvSpPr>
          <p:spPr>
            <a:xfrm>
              <a:off x="1626142" y="1418674"/>
              <a:ext cx="16537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</a:t>
              </a:r>
              <a:r>
                <a:rPr lang="en-US" sz="1200" dirty="0">
                  <a:latin typeface="Cambria" panose="02040503050406030204" pitchFamily="18" charset="0"/>
                </a:rPr>
                <a:t>9/7-9/14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71888" y="1418403"/>
              <a:ext cx="17935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10/23-11/10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36610" y="1418674"/>
              <a:ext cx="177326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11/28- 12/29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" y="1680171"/>
            <a:ext cx="8553508" cy="462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Cambria" panose="02040503050406030204" pitchFamily="18" charset="0"/>
              </a:rPr>
              <a:t>Ambient </a:t>
            </a:r>
            <a:r>
              <a:rPr lang="en-US" sz="2800" dirty="0" smtClean="0">
                <a:latin typeface="Cambria" panose="02040503050406030204" pitchFamily="18" charset="0"/>
              </a:rPr>
              <a:t>SO</a:t>
            </a:r>
            <a:r>
              <a:rPr lang="en-US" sz="2800" baseline="-25000" dirty="0" smtClean="0">
                <a:latin typeface="Cambria" panose="02040503050406030204" pitchFamily="18" charset="0"/>
              </a:rPr>
              <a:t>2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F9DC-96B0-4AB2-B89A-A2E2E5B74DE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41014" r="1372" b="40323"/>
          <a:stretch>
            <a:fillRect/>
          </a:stretch>
        </p:blipFill>
        <p:spPr bwMode="auto">
          <a:xfrm>
            <a:off x="7086260" y="717378"/>
            <a:ext cx="1085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1085166" y="1892184"/>
            <a:ext cx="8467908" cy="3716047"/>
            <a:chOff x="1285692" y="1873336"/>
            <a:chExt cx="8467908" cy="3858720"/>
          </a:xfrm>
        </p:grpSpPr>
        <p:sp>
          <p:nvSpPr>
            <p:cNvPr id="44" name="Rectangle 43"/>
            <p:cNvSpPr/>
            <p:nvPr/>
          </p:nvSpPr>
          <p:spPr>
            <a:xfrm>
              <a:off x="1285692" y="1889053"/>
              <a:ext cx="1352733" cy="3843003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03679" y="1919575"/>
              <a:ext cx="15714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2N-303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638425" y="1873336"/>
              <a:ext cx="2107138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38767" y="1919575"/>
              <a:ext cx="1448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2N-350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745562" y="1873337"/>
              <a:ext cx="1967953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83409" y="1919574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13515" y="1873337"/>
              <a:ext cx="1553108" cy="3858719"/>
            </a:xfrm>
            <a:prstGeom prst="rect">
              <a:avLst/>
            </a:prstGeom>
            <a:solidFill>
              <a:srgbClr val="92D050">
                <a:alpha val="3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52649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2N-337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66623" y="1873337"/>
              <a:ext cx="467802" cy="3836990"/>
            </a:xfrm>
            <a:prstGeom prst="rect">
              <a:avLst/>
            </a:prstGeom>
            <a:solidFill>
              <a:schemeClr val="accent3">
                <a:lumMod val="20000"/>
                <a:lumOff val="80000"/>
                <a:alpha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05800" y="1919573"/>
              <a:ext cx="1447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Well 2N-336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52123" y="2460589"/>
            <a:ext cx="1734126" cy="1959011"/>
            <a:chOff x="6552123" y="2460589"/>
            <a:chExt cx="1734126" cy="1959011"/>
          </a:xfrm>
        </p:grpSpPr>
        <p:grpSp>
          <p:nvGrpSpPr>
            <p:cNvPr id="38" name="Group 37"/>
            <p:cNvGrpSpPr/>
            <p:nvPr/>
          </p:nvGrpSpPr>
          <p:grpSpPr>
            <a:xfrm>
              <a:off x="6552123" y="2460589"/>
              <a:ext cx="1513974" cy="1959011"/>
              <a:chOff x="6786039" y="2350703"/>
              <a:chExt cx="1513974" cy="1959011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106028" y="2350703"/>
                <a:ext cx="1193985" cy="457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Wind direction from ENE/E</a:t>
                </a:r>
                <a:endParaRPr lang="en-US" sz="1200" dirty="0"/>
              </a:p>
            </p:txBody>
          </p:sp>
          <p:cxnSp>
            <p:nvCxnSpPr>
              <p:cNvPr id="41" name="Straight Arrow Connector 40"/>
              <p:cNvCxnSpPr>
                <a:stCxn id="40" idx="2"/>
              </p:cNvCxnSpPr>
              <p:nvPr/>
            </p:nvCxnSpPr>
            <p:spPr>
              <a:xfrm flipH="1">
                <a:off x="6786039" y="2807903"/>
                <a:ext cx="916982" cy="15018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Arrow Connector 53"/>
            <p:cNvCxnSpPr/>
            <p:nvPr/>
          </p:nvCxnSpPr>
          <p:spPr>
            <a:xfrm>
              <a:off x="7456910" y="2917789"/>
              <a:ext cx="829339" cy="14256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54"/>
          <p:cNvCxnSpPr>
            <a:stCxn id="40" idx="2"/>
          </p:cNvCxnSpPr>
          <p:nvPr/>
        </p:nvCxnSpPr>
        <p:spPr>
          <a:xfrm>
            <a:off x="7469105" y="2917789"/>
            <a:ext cx="229642" cy="635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1602521" y="1305776"/>
            <a:ext cx="6683728" cy="277270"/>
            <a:chOff x="1626142" y="1418403"/>
            <a:chExt cx="6683728" cy="277270"/>
          </a:xfrm>
        </p:grpSpPr>
        <p:sp>
          <p:nvSpPr>
            <p:cNvPr id="57" name="TextBox 56"/>
            <p:cNvSpPr txBox="1"/>
            <p:nvPr/>
          </p:nvSpPr>
          <p:spPr>
            <a:xfrm>
              <a:off x="1626142" y="1418674"/>
              <a:ext cx="16537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</a:t>
              </a:r>
              <a:r>
                <a:rPr lang="en-US" sz="1200" dirty="0">
                  <a:latin typeface="Cambria" panose="02040503050406030204" pitchFamily="18" charset="0"/>
                </a:rPr>
                <a:t>9/7-9/14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671888" y="1418403"/>
              <a:ext cx="179354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10/23-11/10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36610" y="1418674"/>
              <a:ext cx="1773260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ambria" panose="02040503050406030204" pitchFamily="18" charset="0"/>
                </a:rPr>
                <a:t>Off grid 11/28- 12/29</a:t>
              </a:r>
              <a:endParaRPr lang="en-US" sz="1200" dirty="0"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08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COP Red Standard">
  <a:themeElements>
    <a:clrScheme name="COP Corporate Colors">
      <a:dk1>
        <a:sysClr val="windowText" lastClr="000000"/>
      </a:dk1>
      <a:lt1>
        <a:sysClr val="window" lastClr="FFFFFF"/>
      </a:lt1>
      <a:dk2>
        <a:srgbClr val="042138"/>
      </a:dk2>
      <a:lt2>
        <a:srgbClr val="FEFAC9"/>
      </a:lt2>
      <a:accent1>
        <a:srgbClr val="8F1A20"/>
      </a:accent1>
      <a:accent2>
        <a:srgbClr val="227C33"/>
      </a:accent2>
      <a:accent3>
        <a:srgbClr val="0A4271"/>
      </a:accent3>
      <a:accent4>
        <a:srgbClr val="92A9AC"/>
      </a:accent4>
      <a:accent5>
        <a:srgbClr val="CB8F04"/>
      </a:accent5>
      <a:accent6>
        <a:srgbClr val="FFCC00"/>
      </a:accent6>
      <a:hlink>
        <a:srgbClr val="005CB8"/>
      </a:hlink>
      <a:folHlink>
        <a:srgbClr val="FBB718"/>
      </a:folHlink>
    </a:clrScheme>
    <a:fontScheme name="COP Font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1B8F1C132A794C9DF72911F72954B6" ma:contentTypeVersion="1" ma:contentTypeDescription="Create a new document." ma:contentTypeScope="" ma:versionID="53e96652e0e4bb68bc7557a1c27031f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a94733d36c6e5747cf54f0f37c5995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F02C5AC-D738-4892-800E-66A6D08D5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D08CFEB-8497-4DA1-B88B-CC69159E1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C9C6BE-746F-4334-80CD-875B28DFC8FF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COP Red Standard</Template>
  <TotalTime>2576</TotalTime>
  <Words>638</Words>
  <Application>Microsoft Office PowerPoint</Application>
  <PresentationFormat>On-screen Show (4:3)</PresentationFormat>
  <Paragraphs>267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Wingdings 3</vt:lpstr>
      <vt:lpstr>2013 COP Red Standard</vt:lpstr>
      <vt:lpstr>BLM Rig Study Air Monitoring</vt:lpstr>
      <vt:lpstr>Study Approach</vt:lpstr>
      <vt:lpstr>Drill Site 2N,  Kuparuk River Unit, North Slope Alaska</vt:lpstr>
      <vt:lpstr>Drill Site 2N,  Kuparuk River Unit, North Slope Alaska</vt:lpstr>
      <vt:lpstr>Rig Generator Use &amp; Rig Movement</vt:lpstr>
      <vt:lpstr>Ambient NO2</vt:lpstr>
      <vt:lpstr>Ambient Particulate Matter2.5</vt:lpstr>
      <vt:lpstr>Ambient CO </vt:lpstr>
      <vt:lpstr>Ambient SO2</vt:lpstr>
      <vt:lpstr> Upwind/Downwind Ozone </vt:lpstr>
      <vt:lpstr>Ambient NO2 and Wind Direction</vt:lpstr>
      <vt:lpstr>Boiler 1: Fuel Rate, O2 %, NOx, NO, NO2 </vt:lpstr>
      <vt:lpstr>Boiler 2: Fuel Rate, O2 %, NOx, NO, NO2 </vt:lpstr>
      <vt:lpstr>Heater 1: Fuel Rate, O2 %, NOx, NO, NO2 </vt:lpstr>
      <vt:lpstr>Engine 1: Fuel Rate, O2 %, NOx, NO, NO2 </vt:lpstr>
      <vt:lpstr>Engine 2: Fuel Rate, O2 %, NOx, NO, NO2 </vt:lpstr>
      <vt:lpstr>Next Steps</vt:lpstr>
    </vt:vector>
  </TitlesOfParts>
  <Company>For Internal Use Only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BLM Drill Rig Study Monitoring</dc:title>
  <dc:creator>Kroon, Hannah (AECOM)</dc:creator>
  <cp:lastModifiedBy>John Bunyak</cp:lastModifiedBy>
  <cp:revision>454</cp:revision>
  <cp:lastPrinted>2014-12-15T17:04:12Z</cp:lastPrinted>
  <dcterms:created xsi:type="dcterms:W3CDTF">2014-10-22T00:12:19Z</dcterms:created>
  <dcterms:modified xsi:type="dcterms:W3CDTF">2015-08-03T02:17:56Z</dcterms:modified>
</cp:coreProperties>
</file>